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D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16"/>
    <p:restoredTop sz="94694"/>
  </p:normalViewPr>
  <p:slideViewPr>
    <p:cSldViewPr snapToGrid="0" snapToObjects="1">
      <p:cViewPr varScale="1">
        <p:scale>
          <a:sx n="81" d="100"/>
          <a:sy n="81" d="100"/>
        </p:scale>
        <p:origin x="33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122CF89-5E7B-3443-916A-7D0888F5ED8A}" type="datetimeFigureOut">
              <a:rPr lang="es-ES" smtClean="0"/>
              <a:t>22/2/24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92D4587-F6DE-1349-9206-5CE38DC0675C}" type="slidenum">
              <a:rPr lang="es-ES" smtClean="0"/>
              <a:t>‹Nº›</a:t>
            </a:fld>
            <a:endParaRPr lang="es-ES"/>
          </a:p>
        </p:txBody>
      </p:sp>
    </p:spTree>
    <p:extLst>
      <p:ext uri="{BB962C8B-B14F-4D97-AF65-F5344CB8AC3E}">
        <p14:creationId xmlns:p14="http://schemas.microsoft.com/office/powerpoint/2010/main" val="34111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122CF89-5E7B-3443-916A-7D0888F5ED8A}" type="datetimeFigureOut">
              <a:rPr lang="es-ES" smtClean="0"/>
              <a:t>22/2/24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92D4587-F6DE-1349-9206-5CE38DC0675C}" type="slidenum">
              <a:rPr lang="es-ES" smtClean="0"/>
              <a:t>‹Nº›</a:t>
            </a:fld>
            <a:endParaRPr lang="es-ES"/>
          </a:p>
        </p:txBody>
      </p:sp>
    </p:spTree>
    <p:extLst>
      <p:ext uri="{BB962C8B-B14F-4D97-AF65-F5344CB8AC3E}">
        <p14:creationId xmlns:p14="http://schemas.microsoft.com/office/powerpoint/2010/main" val="931070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122CF89-5E7B-3443-916A-7D0888F5ED8A}" type="datetimeFigureOut">
              <a:rPr lang="es-ES" smtClean="0"/>
              <a:t>22/2/24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92D4587-F6DE-1349-9206-5CE38DC0675C}" type="slidenum">
              <a:rPr lang="es-ES" smtClean="0"/>
              <a:t>‹Nº›</a:t>
            </a:fld>
            <a:endParaRPr lang="es-ES"/>
          </a:p>
        </p:txBody>
      </p:sp>
    </p:spTree>
    <p:extLst>
      <p:ext uri="{BB962C8B-B14F-4D97-AF65-F5344CB8AC3E}">
        <p14:creationId xmlns:p14="http://schemas.microsoft.com/office/powerpoint/2010/main" val="2750220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122CF89-5E7B-3443-916A-7D0888F5ED8A}" type="datetimeFigureOut">
              <a:rPr lang="es-ES" smtClean="0"/>
              <a:t>22/2/24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92D4587-F6DE-1349-9206-5CE38DC0675C}" type="slidenum">
              <a:rPr lang="es-ES" smtClean="0"/>
              <a:t>‹Nº›</a:t>
            </a:fld>
            <a:endParaRPr lang="es-ES"/>
          </a:p>
        </p:txBody>
      </p:sp>
    </p:spTree>
    <p:extLst>
      <p:ext uri="{BB962C8B-B14F-4D97-AF65-F5344CB8AC3E}">
        <p14:creationId xmlns:p14="http://schemas.microsoft.com/office/powerpoint/2010/main" val="3438788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122CF89-5E7B-3443-916A-7D0888F5ED8A}" type="datetimeFigureOut">
              <a:rPr lang="es-ES" smtClean="0"/>
              <a:t>22/2/24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92D4587-F6DE-1349-9206-5CE38DC0675C}" type="slidenum">
              <a:rPr lang="es-ES" smtClean="0"/>
              <a:t>‹Nº›</a:t>
            </a:fld>
            <a:endParaRPr lang="es-ES"/>
          </a:p>
        </p:txBody>
      </p:sp>
    </p:spTree>
    <p:extLst>
      <p:ext uri="{BB962C8B-B14F-4D97-AF65-F5344CB8AC3E}">
        <p14:creationId xmlns:p14="http://schemas.microsoft.com/office/powerpoint/2010/main" val="577768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122CF89-5E7B-3443-916A-7D0888F5ED8A}" type="datetimeFigureOut">
              <a:rPr lang="es-ES" smtClean="0"/>
              <a:t>22/2/24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92D4587-F6DE-1349-9206-5CE38DC0675C}" type="slidenum">
              <a:rPr lang="es-ES" smtClean="0"/>
              <a:t>‹Nº›</a:t>
            </a:fld>
            <a:endParaRPr lang="es-ES"/>
          </a:p>
        </p:txBody>
      </p:sp>
    </p:spTree>
    <p:extLst>
      <p:ext uri="{BB962C8B-B14F-4D97-AF65-F5344CB8AC3E}">
        <p14:creationId xmlns:p14="http://schemas.microsoft.com/office/powerpoint/2010/main" val="3057257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618442"/>
            <a:ext cx="2901255" cy="532218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618442"/>
            <a:ext cx="2915543" cy="532218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122CF89-5E7B-3443-916A-7D0888F5ED8A}" type="datetimeFigureOut">
              <a:rPr lang="es-ES" smtClean="0"/>
              <a:t>22/2/24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92D4587-F6DE-1349-9206-5CE38DC0675C}" type="slidenum">
              <a:rPr lang="es-ES" smtClean="0"/>
              <a:t>‹Nº›</a:t>
            </a:fld>
            <a:endParaRPr lang="es-ES"/>
          </a:p>
        </p:txBody>
      </p:sp>
    </p:spTree>
    <p:extLst>
      <p:ext uri="{BB962C8B-B14F-4D97-AF65-F5344CB8AC3E}">
        <p14:creationId xmlns:p14="http://schemas.microsoft.com/office/powerpoint/2010/main" val="2628946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122CF89-5E7B-3443-916A-7D0888F5ED8A}" type="datetimeFigureOut">
              <a:rPr lang="es-ES" smtClean="0"/>
              <a:t>22/2/24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92D4587-F6DE-1349-9206-5CE38DC0675C}" type="slidenum">
              <a:rPr lang="es-ES" smtClean="0"/>
              <a:t>‹Nº›</a:t>
            </a:fld>
            <a:endParaRPr lang="es-ES"/>
          </a:p>
        </p:txBody>
      </p:sp>
    </p:spTree>
    <p:extLst>
      <p:ext uri="{BB962C8B-B14F-4D97-AF65-F5344CB8AC3E}">
        <p14:creationId xmlns:p14="http://schemas.microsoft.com/office/powerpoint/2010/main" val="4136201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2CF89-5E7B-3443-916A-7D0888F5ED8A}" type="datetimeFigureOut">
              <a:rPr lang="es-ES" smtClean="0"/>
              <a:t>22/2/24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092D4587-F6DE-1349-9206-5CE38DC0675C}" type="slidenum">
              <a:rPr lang="es-ES" smtClean="0"/>
              <a:t>‹Nº›</a:t>
            </a:fld>
            <a:endParaRPr lang="es-ES"/>
          </a:p>
        </p:txBody>
      </p:sp>
    </p:spTree>
    <p:extLst>
      <p:ext uri="{BB962C8B-B14F-4D97-AF65-F5344CB8AC3E}">
        <p14:creationId xmlns:p14="http://schemas.microsoft.com/office/powerpoint/2010/main" val="1714280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122CF89-5E7B-3443-916A-7D0888F5ED8A}" type="datetimeFigureOut">
              <a:rPr lang="es-ES" smtClean="0"/>
              <a:t>22/2/24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92D4587-F6DE-1349-9206-5CE38DC0675C}" type="slidenum">
              <a:rPr lang="es-ES" smtClean="0"/>
              <a:t>‹Nº›</a:t>
            </a:fld>
            <a:endParaRPr lang="es-ES"/>
          </a:p>
        </p:txBody>
      </p:sp>
    </p:spTree>
    <p:extLst>
      <p:ext uri="{BB962C8B-B14F-4D97-AF65-F5344CB8AC3E}">
        <p14:creationId xmlns:p14="http://schemas.microsoft.com/office/powerpoint/2010/main" val="2331131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122CF89-5E7B-3443-916A-7D0888F5ED8A}" type="datetimeFigureOut">
              <a:rPr lang="es-ES" smtClean="0"/>
              <a:t>22/2/24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92D4587-F6DE-1349-9206-5CE38DC0675C}" type="slidenum">
              <a:rPr lang="es-ES" smtClean="0"/>
              <a:t>‹Nº›</a:t>
            </a:fld>
            <a:endParaRPr lang="es-ES"/>
          </a:p>
        </p:txBody>
      </p:sp>
    </p:spTree>
    <p:extLst>
      <p:ext uri="{BB962C8B-B14F-4D97-AF65-F5344CB8AC3E}">
        <p14:creationId xmlns:p14="http://schemas.microsoft.com/office/powerpoint/2010/main" val="1721996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122CF89-5E7B-3443-916A-7D0888F5ED8A}" type="datetimeFigureOut">
              <a:rPr lang="es-ES" smtClean="0"/>
              <a:t>22/2/24</a:t>
            </a:fld>
            <a:endParaRPr lang="es-E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92D4587-F6DE-1349-9206-5CE38DC0675C}" type="slidenum">
              <a:rPr lang="es-ES" smtClean="0"/>
              <a:t>‹Nº›</a:t>
            </a:fld>
            <a:endParaRPr lang="es-ES"/>
          </a:p>
        </p:txBody>
      </p:sp>
    </p:spTree>
    <p:extLst>
      <p:ext uri="{BB962C8B-B14F-4D97-AF65-F5344CB8AC3E}">
        <p14:creationId xmlns:p14="http://schemas.microsoft.com/office/powerpoint/2010/main" val="28074698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0AB14AD9-0960-5F41-8E4A-69994B71B11A}"/>
              </a:ext>
            </a:extLst>
          </p:cNvPr>
          <p:cNvPicPr>
            <a:picLocks noChangeAspect="1"/>
          </p:cNvPicPr>
          <p:nvPr/>
        </p:nvPicPr>
        <p:blipFill>
          <a:blip r:embed="rId2"/>
          <a:stretch>
            <a:fillRect/>
          </a:stretch>
        </p:blipFill>
        <p:spPr>
          <a:xfrm>
            <a:off x="0" y="0"/>
            <a:ext cx="6858000" cy="9906000"/>
          </a:xfrm>
          <a:prstGeom prst="rect">
            <a:avLst/>
          </a:prstGeom>
        </p:spPr>
      </p:pic>
      <p:sp>
        <p:nvSpPr>
          <p:cNvPr id="5" name="Rectángulo 4">
            <a:extLst>
              <a:ext uri="{FF2B5EF4-FFF2-40B4-BE49-F238E27FC236}">
                <a16:creationId xmlns:a16="http://schemas.microsoft.com/office/drawing/2014/main" id="{CABE942D-F9AE-454F-87C8-15E867FB6BDC}"/>
              </a:ext>
            </a:extLst>
          </p:cNvPr>
          <p:cNvSpPr/>
          <p:nvPr/>
        </p:nvSpPr>
        <p:spPr>
          <a:xfrm>
            <a:off x="254559" y="5096108"/>
            <a:ext cx="6348880" cy="4535070"/>
          </a:xfrm>
          <a:prstGeom prst="rect">
            <a:avLst/>
          </a:prstGeom>
          <a:solidFill>
            <a:srgbClr val="FFCD0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lnSpc>
                <a:spcPct val="90000"/>
              </a:lnSpc>
              <a:spcAft>
                <a:spcPts val="1000"/>
              </a:spcAft>
            </a:pPr>
            <a:endParaRPr lang="es-ES" dirty="0" err="1"/>
          </a:p>
        </p:txBody>
      </p:sp>
      <p:graphicFrame>
        <p:nvGraphicFramePr>
          <p:cNvPr id="6" name="Tabla 5">
            <a:extLst>
              <a:ext uri="{FF2B5EF4-FFF2-40B4-BE49-F238E27FC236}">
                <a16:creationId xmlns:a16="http://schemas.microsoft.com/office/drawing/2014/main" id="{BD25EC71-179B-2E43-88F2-16CF8508FC10}"/>
              </a:ext>
            </a:extLst>
          </p:cNvPr>
          <p:cNvGraphicFramePr>
            <a:graphicFrameLocks noGrp="1"/>
          </p:cNvGraphicFramePr>
          <p:nvPr>
            <p:extLst>
              <p:ext uri="{D42A27DB-BD31-4B8C-83A1-F6EECF244321}">
                <p14:modId xmlns:p14="http://schemas.microsoft.com/office/powerpoint/2010/main" val="1952406808"/>
              </p:ext>
            </p:extLst>
          </p:nvPr>
        </p:nvGraphicFramePr>
        <p:xfrm>
          <a:off x="254559" y="6221894"/>
          <a:ext cx="6348882" cy="3409283"/>
        </p:xfrm>
        <a:graphic>
          <a:graphicData uri="http://schemas.openxmlformats.org/drawingml/2006/table">
            <a:tbl>
              <a:tblPr firstRow="1" bandRow="1">
                <a:tableStyleId>{5940675A-B579-460E-94D1-54222C63F5DA}</a:tableStyleId>
              </a:tblPr>
              <a:tblGrid>
                <a:gridCol w="1637303">
                  <a:extLst>
                    <a:ext uri="{9D8B030D-6E8A-4147-A177-3AD203B41FA5}">
                      <a16:colId xmlns:a16="http://schemas.microsoft.com/office/drawing/2014/main" val="4266694166"/>
                    </a:ext>
                  </a:extLst>
                </a:gridCol>
                <a:gridCol w="4711579">
                  <a:extLst>
                    <a:ext uri="{9D8B030D-6E8A-4147-A177-3AD203B41FA5}">
                      <a16:colId xmlns:a16="http://schemas.microsoft.com/office/drawing/2014/main" val="2208940196"/>
                    </a:ext>
                  </a:extLst>
                </a:gridCol>
              </a:tblGrid>
              <a:tr h="634562">
                <a:tc>
                  <a:txBody>
                    <a:bodyPr/>
                    <a:lstStyle/>
                    <a:p>
                      <a:r>
                        <a:rPr lang="es-ES" sz="1600" b="1" dirty="0">
                          <a:latin typeface="Arial" panose="020B0604020202020204" pitchFamily="34" charset="0"/>
                          <a:cs typeface="Arial" panose="020B0604020202020204" pitchFamily="34" charset="0"/>
                        </a:rPr>
                        <a:t>Responsable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dirty="0">
                          <a:latin typeface="Arial" panose="020B0604020202020204" pitchFamily="34" charset="0"/>
                          <a:cs typeface="Arial" panose="020B0604020202020204" pitchFamily="34" charset="0"/>
                        </a:rPr>
                        <a:t>(Nombre de la empresa)</a:t>
                      </a:r>
                    </a:p>
                    <a:p>
                      <a:r>
                        <a:rPr lang="es-ES" sz="1200" dirty="0">
                          <a:latin typeface="Arial" panose="020B0604020202020204" pitchFamily="34" charset="0"/>
                          <a:cs typeface="Arial" panose="020B0604020202020204" pitchFamily="34" charset="0"/>
                        </a:rPr>
                        <a:t>(CIF de la empresa)</a:t>
                      </a:r>
                    </a:p>
                    <a:p>
                      <a:r>
                        <a:rPr lang="es-ES" sz="1200" dirty="0">
                          <a:latin typeface="Arial" panose="020B0604020202020204" pitchFamily="34" charset="0"/>
                          <a:cs typeface="Arial" panose="020B0604020202020204" pitchFamily="34" charset="0"/>
                        </a:rPr>
                        <a:t>(Dirección postal)</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69678952"/>
                  </a:ext>
                </a:extLst>
              </a:tr>
              <a:tr h="1206757">
                <a:tc>
                  <a:txBody>
                    <a:bodyPr/>
                    <a:lstStyle/>
                    <a:p>
                      <a:r>
                        <a:rPr lang="es-ES" sz="1600" b="1" dirty="0">
                          <a:latin typeface="Arial" panose="020B0604020202020204" pitchFamily="34" charset="0"/>
                          <a:cs typeface="Arial" panose="020B0604020202020204" pitchFamily="34" charset="0"/>
                        </a:rPr>
                        <a:t>Finalidades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25425" indent="-214313">
                        <a:buFont typeface="+mj-lt"/>
                        <a:buAutoNum type="arabicPeriod"/>
                        <a:tabLst/>
                      </a:pPr>
                      <a:r>
                        <a:rPr lang="es-ES" sz="1200" dirty="0">
                          <a:latin typeface="Arial" charset="0"/>
                          <a:ea typeface="Arial" charset="0"/>
                          <a:cs typeface="Arial" charset="0"/>
                        </a:rPr>
                        <a:t>Preservar la seguridad de las personas, bienes e instalaciones.</a:t>
                      </a:r>
                    </a:p>
                    <a:p>
                      <a:pPr marL="225425" indent="-214313">
                        <a:buFont typeface="+mj-lt"/>
                        <a:buAutoNum type="arabicPeriod"/>
                        <a:tabLst/>
                      </a:pPr>
                      <a:r>
                        <a:rPr lang="es-ES" sz="1200" dirty="0">
                          <a:latin typeface="Arial" charset="0"/>
                          <a:ea typeface="Arial" charset="0"/>
                          <a:cs typeface="Arial" charset="0"/>
                        </a:rPr>
                        <a:t>Verificar que la persona que accede tiene derecho a hacerlo.</a:t>
                      </a:r>
                    </a:p>
                    <a:p>
                      <a:pPr marL="225425" indent="-214313">
                        <a:buFont typeface="+mj-lt"/>
                        <a:buAutoNum type="arabicPeriod"/>
                        <a:tabLst/>
                      </a:pPr>
                      <a:r>
                        <a:rPr lang="es-ES" sz="1200" dirty="0">
                          <a:latin typeface="Arial" charset="0"/>
                          <a:ea typeface="Arial" charset="0"/>
                          <a:cs typeface="Arial" charset="0"/>
                        </a:rPr>
                        <a:t>Evitar la suplantación de identidad del trabajador.</a:t>
                      </a:r>
                    </a:p>
                    <a:p>
                      <a:pPr marL="225425" indent="-214313">
                        <a:buFont typeface="+mj-lt"/>
                        <a:buAutoNum type="arabicPeriod"/>
                        <a:tabLst/>
                      </a:pPr>
                      <a:r>
                        <a:rPr lang="es-ES" sz="1200" dirty="0">
                          <a:latin typeface="Arial" charset="0"/>
                          <a:ea typeface="Arial" charset="0"/>
                          <a:cs typeface="Arial" charset="0"/>
                        </a:rPr>
                        <a:t>Transferir la hora de entrada y salida a RRHH para su registro.</a:t>
                      </a:r>
                    </a:p>
                    <a:p>
                      <a:pPr marL="225425" indent="-214313">
                        <a:buFont typeface="+mj-lt"/>
                        <a:buAutoNum type="arabicPeriod"/>
                        <a:tabLst/>
                      </a:pPr>
                      <a:r>
                        <a:rPr lang="es-ES" sz="1200" dirty="0">
                          <a:latin typeface="Arial" charset="0"/>
                          <a:ea typeface="Arial" charset="0"/>
                          <a:cs typeface="Arial" charset="0"/>
                        </a:rPr>
                        <a:t>Facilitar al trabajador el ejercicio de sus derechos laborales.</a:t>
                      </a:r>
                    </a:p>
                    <a:p>
                      <a:pPr marL="225425" indent="-214313">
                        <a:buFont typeface="+mj-lt"/>
                        <a:buAutoNum type="arabicPeriod"/>
                        <a:tabLst/>
                      </a:pPr>
                      <a:r>
                        <a:rPr lang="es-ES" sz="1200" dirty="0">
                          <a:latin typeface="Arial" charset="0"/>
                          <a:ea typeface="Arial" charset="0"/>
                          <a:cs typeface="Arial" charset="0"/>
                        </a:rPr>
                        <a:t>Evitar los perjuicios derivados de la pérdida o robo de la tarjeta.</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88872102"/>
                  </a:ext>
                </a:extLst>
              </a:tr>
              <a:tr h="868763">
                <a:tc>
                  <a:txBody>
                    <a:bodyPr/>
                    <a:lstStyle/>
                    <a:p>
                      <a:r>
                        <a:rPr lang="es-ES" sz="1600" b="1" dirty="0">
                          <a:latin typeface="Arial" panose="020B0604020202020204" pitchFamily="34" charset="0"/>
                          <a:cs typeface="Arial" panose="020B0604020202020204" pitchFamily="34" charset="0"/>
                        </a:rPr>
                        <a:t>Derechos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dirty="0">
                          <a:latin typeface="Arial" panose="020B0604020202020204" pitchFamily="34" charset="0"/>
                          <a:cs typeface="Arial" panose="020B0604020202020204" pitchFamily="34" charset="0"/>
                        </a:rPr>
                        <a:t>Puede utilizar un acceso alternativo sin control biométrico. </a:t>
                      </a:r>
                    </a:p>
                    <a:p>
                      <a:r>
                        <a:rPr lang="es-ES" sz="1200" dirty="0">
                          <a:latin typeface="Arial" panose="020B0604020202020204" pitchFamily="34" charset="0"/>
                          <a:cs typeface="Arial" panose="020B0604020202020204" pitchFamily="34" charset="0"/>
                        </a:rPr>
                        <a:t>Puede retirar el consentimiento y ejercitar sus derechos de protección de datos enviado un mensaje de correo electrónico a la dirección </a:t>
                      </a:r>
                      <a:r>
                        <a:rPr lang="es-ES" sz="1200" dirty="0" err="1">
                          <a:latin typeface="Arial" panose="020B0604020202020204" pitchFamily="34" charset="0"/>
                          <a:cs typeface="Arial" panose="020B0604020202020204" pitchFamily="34" charset="0"/>
                        </a:rPr>
                        <a:t>xxx@xxx.com</a:t>
                      </a:r>
                      <a:endParaRPr lang="es-ES" sz="1200" dirty="0">
                        <a:latin typeface="Arial" panose="020B0604020202020204" pitchFamily="34" charset="0"/>
                        <a:cs typeface="Arial" panose="020B0604020202020204"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38328208"/>
                  </a:ext>
                </a:extLst>
              </a:tr>
              <a:tr h="693683">
                <a:tc>
                  <a:txBody>
                    <a:bodyPr/>
                    <a:lstStyle/>
                    <a:p>
                      <a:r>
                        <a:rPr lang="es-ES" sz="1600" b="1" dirty="0">
                          <a:latin typeface="Arial" panose="020B0604020202020204" pitchFamily="34" charset="0"/>
                          <a:cs typeface="Arial" panose="020B0604020202020204" pitchFamily="34" charset="0"/>
                        </a:rPr>
                        <a:t>Información completa</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dirty="0">
                          <a:latin typeface="Arial" panose="020B0604020202020204" pitchFamily="34" charset="0"/>
                          <a:cs typeface="Arial" panose="020B0604020202020204" pitchFamily="34" charset="0"/>
                        </a:rPr>
                        <a:t>Puede acceder a la restante información del tratamiento solicitando el documento informativo que se encuentra en la recepción de la </a:t>
                      </a:r>
                      <a:r>
                        <a:rPr lang="es-ES" sz="1200">
                          <a:latin typeface="Arial" panose="020B0604020202020204" pitchFamily="34" charset="0"/>
                          <a:cs typeface="Arial" panose="020B0604020202020204" pitchFamily="34" charset="0"/>
                        </a:rPr>
                        <a:t>empresa y </a:t>
                      </a:r>
                      <a:r>
                        <a:rPr lang="es-ES" sz="1200" dirty="0">
                          <a:latin typeface="Arial" panose="020B0604020202020204" pitchFamily="34" charset="0"/>
                          <a:cs typeface="Arial" panose="020B0604020202020204" pitchFamily="34" charset="0"/>
                        </a:rPr>
                        <a:t>en http://</a:t>
                      </a:r>
                      <a:r>
                        <a:rPr lang="es-ES" sz="1200" dirty="0" err="1">
                          <a:latin typeface="Arial" panose="020B0604020202020204" pitchFamily="34" charset="0"/>
                          <a:cs typeface="Arial" panose="020B0604020202020204" pitchFamily="34" charset="0"/>
                        </a:rPr>
                        <a:t>www.empresa.es</a:t>
                      </a:r>
                      <a:r>
                        <a:rPr lang="es-ES" sz="1200" dirty="0">
                          <a:latin typeface="Arial" panose="020B0604020202020204" pitchFamily="34" charset="0"/>
                          <a:cs typeface="Arial" panose="020B0604020202020204" pitchFamily="34" charset="0"/>
                        </a:rPr>
                        <a: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29173275"/>
                  </a:ext>
                </a:extLst>
              </a:tr>
            </a:tbl>
          </a:graphicData>
        </a:graphic>
      </p:graphicFrame>
      <p:sp>
        <p:nvSpPr>
          <p:cNvPr id="2" name="CuadroTexto 1">
            <a:extLst>
              <a:ext uri="{FF2B5EF4-FFF2-40B4-BE49-F238E27FC236}">
                <a16:creationId xmlns:a16="http://schemas.microsoft.com/office/drawing/2014/main" id="{FDD93D9F-B76E-D443-9535-7A885F1C0664}"/>
              </a:ext>
            </a:extLst>
          </p:cNvPr>
          <p:cNvSpPr txBox="1"/>
          <p:nvPr/>
        </p:nvSpPr>
        <p:spPr>
          <a:xfrm>
            <a:off x="254559" y="5061538"/>
            <a:ext cx="6348880" cy="1015663"/>
          </a:xfrm>
          <a:prstGeom prst="rect">
            <a:avLst/>
          </a:prstGeom>
          <a:noFill/>
        </p:spPr>
        <p:txBody>
          <a:bodyPr wrap="square" rtlCol="0">
            <a:spAutoFit/>
          </a:bodyPr>
          <a:lstStyle/>
          <a:p>
            <a:r>
              <a:rPr lang="es-ES" sz="1200" dirty="0">
                <a:latin typeface="Arial" panose="020B0604020202020204" pitchFamily="34" charset="0"/>
                <a:cs typeface="Arial" panose="020B0604020202020204" pitchFamily="34" charset="0"/>
              </a:rPr>
              <a:t>Este acceso incluye control biométrico con huella dactilar. Usted puede utilizar otro acceso sin control biométrico. El uso de este acceso implica que usted ha dado su consentimiento explícito para el tratamiento de sus datos biométricos, que incluyen los datos mínimos para la verificación de su identidad en esta empresa. El formato es incompatible con otros sistemas. Los detalles del tratamiento son los siguientes: </a:t>
            </a:r>
          </a:p>
        </p:txBody>
      </p:sp>
      <p:sp>
        <p:nvSpPr>
          <p:cNvPr id="7" name="Rectángulo 6">
            <a:extLst>
              <a:ext uri="{FF2B5EF4-FFF2-40B4-BE49-F238E27FC236}">
                <a16:creationId xmlns:a16="http://schemas.microsoft.com/office/drawing/2014/main" id="{8EE865D7-BD8E-9749-87ED-BA37E3ED1339}"/>
              </a:ext>
            </a:extLst>
          </p:cNvPr>
          <p:cNvSpPr/>
          <p:nvPr/>
        </p:nvSpPr>
        <p:spPr>
          <a:xfrm>
            <a:off x="254559" y="409903"/>
            <a:ext cx="6348880" cy="633882"/>
          </a:xfrm>
          <a:prstGeom prst="rect">
            <a:avLst/>
          </a:prstGeom>
          <a:solidFill>
            <a:srgbClr val="FFCD0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4000" b="1" dirty="0">
                <a:solidFill>
                  <a:schemeClr val="tx1"/>
                </a:solidFill>
                <a:latin typeface="Arial" panose="020B0604020202020204" pitchFamily="34" charset="0"/>
                <a:cs typeface="Arial" panose="020B0604020202020204" pitchFamily="34" charset="0"/>
              </a:rPr>
              <a:t>CONTROL BIOMÉTRICO</a:t>
            </a:r>
          </a:p>
        </p:txBody>
      </p:sp>
      <p:sp>
        <p:nvSpPr>
          <p:cNvPr id="8" name="Rectángulo 7">
            <a:extLst>
              <a:ext uri="{FF2B5EF4-FFF2-40B4-BE49-F238E27FC236}">
                <a16:creationId xmlns:a16="http://schemas.microsoft.com/office/drawing/2014/main" id="{D2BFB0C7-0F9C-7446-13BC-F8DA8809F650}"/>
              </a:ext>
            </a:extLst>
          </p:cNvPr>
          <p:cNvSpPr/>
          <p:nvPr/>
        </p:nvSpPr>
        <p:spPr>
          <a:xfrm>
            <a:off x="1734207" y="1545021"/>
            <a:ext cx="3468414" cy="280626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2" name="Gráfico 11" descr="Huella digital contorno">
            <a:extLst>
              <a:ext uri="{FF2B5EF4-FFF2-40B4-BE49-F238E27FC236}">
                <a16:creationId xmlns:a16="http://schemas.microsoft.com/office/drawing/2014/main" id="{5C6AB6E0-1E26-0164-C898-D6D8FCFCA5D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150395" y="1825608"/>
            <a:ext cx="2557207" cy="2557207"/>
          </a:xfrm>
          <a:prstGeom prst="rect">
            <a:avLst/>
          </a:prstGeom>
        </p:spPr>
      </p:pic>
    </p:spTree>
    <p:extLst>
      <p:ext uri="{BB962C8B-B14F-4D97-AF65-F5344CB8AC3E}">
        <p14:creationId xmlns:p14="http://schemas.microsoft.com/office/powerpoint/2010/main" val="210001273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TotalTime>
  <Words>225</Words>
  <Application>Microsoft Macintosh PowerPoint</Application>
  <PresentationFormat>A4 (210 x 297 mm)</PresentationFormat>
  <Paragraphs>18</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Xavier Ribas</dc:creator>
  <cp:lastModifiedBy>Xavier Ribas</cp:lastModifiedBy>
  <cp:revision>22</cp:revision>
  <dcterms:created xsi:type="dcterms:W3CDTF">2019-06-19T14:00:17Z</dcterms:created>
  <dcterms:modified xsi:type="dcterms:W3CDTF">2024-02-22T11:37:06Z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Locations">
    <vt:lpwstr>Tema de Office:8</vt:lpwstr>
  </property>
</Properties>
</file>